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93" r:id="rId13"/>
    <p:sldId id="270" r:id="rId14"/>
    <p:sldId id="294" r:id="rId15"/>
    <p:sldId id="295" r:id="rId16"/>
    <p:sldId id="268" r:id="rId17"/>
    <p:sldId id="272" r:id="rId18"/>
    <p:sldId id="273" r:id="rId19"/>
    <p:sldId id="292" r:id="rId20"/>
    <p:sldId id="274" r:id="rId21"/>
    <p:sldId id="275" r:id="rId22"/>
    <p:sldId id="276" r:id="rId23"/>
    <p:sldId id="277" r:id="rId24"/>
    <p:sldId id="278" r:id="rId25"/>
    <p:sldId id="279" r:id="rId26"/>
    <p:sldId id="291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</p:sldIdLst>
  <p:sldSz cx="9144000" cy="6858000" type="screen4x3"/>
  <p:notesSz cx="71247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70386" autoAdjust="0"/>
  </p:normalViewPr>
  <p:slideViewPr>
    <p:cSldViewPr>
      <p:cViewPr varScale="1">
        <p:scale>
          <a:sx n="64" d="100"/>
          <a:sy n="64" d="100"/>
        </p:scale>
        <p:origin x="-17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7688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35425" y="0"/>
            <a:ext cx="3087688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634D33-7063-4D01-8E2E-EBA2883558B5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39213"/>
            <a:ext cx="3087688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35425" y="8939213"/>
            <a:ext cx="3087688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D3567F-19A4-4D87-9762-15AEB7D1B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76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87688" cy="46990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35425" y="0"/>
            <a:ext cx="3087688" cy="469900"/>
          </a:xfrm>
          <a:prstGeom prst="rect">
            <a:avLst/>
          </a:prstGeom>
        </p:spPr>
        <p:txBody>
          <a:bodyPr vert="horz" lIns="94485" tIns="47242" rIns="94485" bIns="472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B0DA5B-C914-462F-9C86-EA740FBA9B01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6438"/>
            <a:ext cx="4705350" cy="35290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85" tIns="47242" rIns="94485" bIns="4724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2788" y="4470400"/>
            <a:ext cx="5699125" cy="4233863"/>
          </a:xfrm>
          <a:prstGeom prst="rect">
            <a:avLst/>
          </a:prstGeom>
        </p:spPr>
        <p:txBody>
          <a:bodyPr vert="horz" lIns="94485" tIns="47242" rIns="94485" bIns="4724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39213"/>
            <a:ext cx="3087688" cy="46990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35425" y="8939213"/>
            <a:ext cx="3087688" cy="469900"/>
          </a:xfrm>
          <a:prstGeom prst="rect">
            <a:avLst/>
          </a:prstGeom>
        </p:spPr>
        <p:txBody>
          <a:bodyPr vert="horz" lIns="94485" tIns="47242" rIns="94485" bIns="472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6EBF8E-B9A8-4801-8626-82D13B289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69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8A09B8-0403-4507-B89B-F6BBF777319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92AE53-9C49-440A-8D09-44A52D9E466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44625" y="706438"/>
            <a:ext cx="4078288" cy="3057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i="1" u="sng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7957E-E6C7-4475-9AF4-59D138F20D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234950"/>
            <a:ext cx="4705350" cy="35290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3921125"/>
            <a:ext cx="5699125" cy="47831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7ACFB9-49B9-49E6-9162-D9E3A66EC35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B52423-20C1-4464-A515-A66D6A3B03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234950"/>
            <a:ext cx="4705350" cy="35290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2163" y="3921125"/>
            <a:ext cx="5619750" cy="509746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70810C-9446-4C0C-8EED-F578302B8BF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44625" y="706438"/>
            <a:ext cx="4078288" cy="3057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247B27-4217-4096-815C-4CA85F67C83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993993-6DA9-4BA4-B81F-F6A0EDC96B5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62F5BC-0715-47CB-95FF-6E34FCF8D1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CC6A66-B078-4755-9051-AEECD25FAF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033F81-0F55-4319-B124-9BE76704FD3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44625" y="706438"/>
            <a:ext cx="4078288" cy="30575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4F67BE-802C-4656-B715-5EAB13831C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B6C412-D4CC-453A-9A4E-CD9013A9C91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314325"/>
            <a:ext cx="4705350" cy="35290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3998913"/>
            <a:ext cx="5778500" cy="50974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3"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8166E-2868-4FEA-9325-4876DB7E693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D2624D-A4DF-4AFA-A6AA-BB4C905B86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886F5A-2D69-484E-AD46-E6C25E338A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17454F-5734-4372-8D6C-08EEECF5F6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520700" y="157163"/>
            <a:ext cx="4183063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5913" y="3451225"/>
            <a:ext cx="6492875" cy="595947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16468F-C778-4260-ADF4-908964298B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85875" y="234950"/>
            <a:ext cx="4078288" cy="30591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3451225"/>
            <a:ext cx="5699125" cy="58023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9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606F5-8ED4-404E-8CA7-298CDAC3B67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4470400"/>
            <a:ext cx="5699125" cy="454818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1000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9BDB07-7594-41A1-B44F-F33100E068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36C6F8-67DD-4787-8190-881CE7219A7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BFE488-58DF-4837-A40E-80AAFD7EF3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79563" y="314325"/>
            <a:ext cx="3136900" cy="23526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2744788"/>
            <a:ext cx="6491288" cy="64309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E16E33-5C24-4DD1-978C-8A1D17BDECD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330B55-EF57-4D7C-B3D8-D22A04DE3B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16EBF8E-B9A8-4801-8626-82D13B28978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43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A2BFF1-B736-4190-A32A-3547EB488E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07956-920A-4B9E-B4CE-D7C94C66A3CE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DD653-2161-423F-BFA9-BB099D41D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59FCD-52D7-432A-8FED-A3E1D6991312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1D57A-926A-462A-8F00-AFB91784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49C3C-A7DB-4CF8-A7D9-F2D16EF42F1F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5F62D-020D-4241-843D-BC815AC11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DD8BA-F333-474E-8633-428ACDBE9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4F142-314F-442E-A4E1-A4B75F2C9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391378-CD7D-4441-A467-D6D47CD4EC63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0D74D52-4E7F-4253-8D60-A027C53DA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96967-D936-4C4E-8961-0DF5E6328B73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9967D-66D8-41DF-A7BF-0202015FD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C544-7B23-4902-803E-54EC54C12B11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34173-3C7F-402D-B536-C01DC3EB6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66A93-767F-4B5A-AFD0-1B55B7B2F12C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EFF43-5E02-4527-BF65-FD107AFA7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FD06B0-1698-4A21-8DA2-518F865DAAEA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5FB92CA-DF0E-451E-AA7D-E1A7E5F4D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C5E8B-2856-4B49-8FA3-B412286DE377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49C9-3477-4F9B-91FF-45445315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3883CB9-EA1D-4425-A08C-C5DCDEDF1137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51890C-9C33-4C72-A3B7-64FD264FD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450E95-6D61-46C1-AAF4-7F25926F991A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8BDAD0-16BC-4BE4-908D-527190FA1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EEF290-3A20-44E6-9738-A6B3D603B154}" type="datetimeFigureOut">
              <a:rPr lang="en-US"/>
              <a:pPr>
                <a:defRPr/>
              </a:pPr>
              <a:t>3/19/2012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716C66-9690-4E45-91E7-CD2006341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83" r:id="rId4"/>
    <p:sldLayoutId id="2147483784" r:id="rId5"/>
    <p:sldLayoutId id="2147483791" r:id="rId6"/>
    <p:sldLayoutId id="2147483785" r:id="rId7"/>
    <p:sldLayoutId id="2147483792" r:id="rId8"/>
    <p:sldLayoutId id="2147483793" r:id="rId9"/>
    <p:sldLayoutId id="2147483786" r:id="rId10"/>
    <p:sldLayoutId id="2147483787" r:id="rId11"/>
    <p:sldLayoutId id="2147483794" r:id="rId12"/>
    <p:sldLayoutId id="214748379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48497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B3B3C4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0C0C3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.umn.edu/~jmaah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Review of T-tests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/>
              <a:t>And then…..an “F” for everyone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Interpreting SPSS Output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3581400"/>
          <a:ext cx="8839200" cy="3061550"/>
        </p:xfrm>
        <a:graphic>
          <a:graphicData uri="http://schemas.openxmlformats.org/drawingml/2006/table">
            <a:tbl>
              <a:tblPr/>
              <a:tblGrid>
                <a:gridCol w="1143000"/>
                <a:gridCol w="1525437"/>
                <a:gridCol w="595768"/>
                <a:gridCol w="530952"/>
                <a:gridCol w="584047"/>
                <a:gridCol w="726196"/>
                <a:gridCol w="762000"/>
                <a:gridCol w="838200"/>
                <a:gridCol w="859316"/>
                <a:gridCol w="637142"/>
                <a:gridCol w="637142"/>
              </a:tblGrid>
              <a:tr h="171591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Independent Samples Test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Levene's Test for Equality of Variances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t-test for Equality of Means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95% Confidence Interval of the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df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 Difference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Error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Lower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Upper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87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Prior Felonies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assumed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29.035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2.557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0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not assumed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2.549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266.536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62000" y="1066800"/>
            <a:ext cx="7696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rgbClr val="FF3300"/>
                </a:solidFill>
              </a:rPr>
              <a:t>“Sig. (2 tailed)”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/>
              <a:t>The exact probability of obtaining this mean difference (and associated t-value) </a:t>
            </a:r>
            <a:r>
              <a:rPr lang="en-US" sz="2400" b="1" dirty="0"/>
              <a:t>under </a:t>
            </a:r>
            <a:r>
              <a:rPr lang="en-US" sz="2400" b="1" dirty="0" smtClean="0"/>
              <a:t>the null hypothesis 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876800" y="4267200"/>
            <a:ext cx="1981200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Significance (“sig”) value &amp; Probability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Number under “Sig.” column is the </a:t>
            </a:r>
            <a:r>
              <a:rPr lang="en-US" sz="2800" dirty="0" smtClean="0">
                <a:solidFill>
                  <a:srgbClr val="0000FF"/>
                </a:solidFill>
              </a:rPr>
              <a:t>exact probability</a:t>
            </a:r>
            <a:r>
              <a:rPr lang="en-US" sz="2800" dirty="0" smtClean="0"/>
              <a:t> of obtaining that t-value ( or of finding that mean difference) if the null is true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When probability &gt; alpha, we do NOT reject H</a:t>
            </a:r>
            <a:r>
              <a:rPr lang="en-US" sz="2400" baseline="-25000" dirty="0" smtClean="0"/>
              <a:t>0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When probability &lt; alpha, we DO reject 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/>
              <a:t>As the test statistics (here, “t”) increase, they indicate larger differences between our </a:t>
            </a:r>
            <a:r>
              <a:rPr lang="en-US" sz="2800" dirty="0" smtClean="0">
                <a:solidFill>
                  <a:srgbClr val="00B050"/>
                </a:solidFill>
              </a:rPr>
              <a:t>obtained finding</a:t>
            </a:r>
            <a:r>
              <a:rPr lang="en-US" sz="2800" dirty="0" smtClean="0"/>
              <a:t> and what is </a:t>
            </a:r>
            <a:r>
              <a:rPr lang="en-US" sz="2800" dirty="0" smtClean="0">
                <a:solidFill>
                  <a:srgbClr val="00B050"/>
                </a:solidFill>
              </a:rPr>
              <a:t>expected under null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Therefore, as the test statistic increases, the probability associated with it decreases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SPSS and 1-tail / 2-tail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SPSS only reports “2-tailed” significant tests</a:t>
            </a:r>
          </a:p>
          <a:p>
            <a:r>
              <a:rPr lang="en-US" smtClean="0"/>
              <a:t>To obtain a 1-tail test simple divide the “sig value” in half</a:t>
            </a:r>
          </a:p>
          <a:p>
            <a:r>
              <a:rPr lang="en-US" smtClean="0"/>
              <a:t>Sig. (2 tailed) = .10  </a:t>
            </a:r>
            <a:r>
              <a:rPr lang="en-US" smtClean="0">
                <a:sym typeface="Wingdings" pitchFamily="2" charset="2"/>
              </a:rPr>
              <a:t> Sig 1-tail = .05</a:t>
            </a:r>
          </a:p>
          <a:p>
            <a:r>
              <a:rPr lang="en-US" smtClean="0">
                <a:sym typeface="Wingdings" pitchFamily="2" charset="2"/>
              </a:rPr>
              <a:t>Sig. (2 tailed) = .03   Sig 1-tail = .015</a:t>
            </a:r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rgbClr val="FF9900"/>
                </a:solidFill>
              </a:rPr>
              <a:t>Factors in the Probability of Rejecting H</a:t>
            </a:r>
            <a:r>
              <a:rPr lang="en-US" sz="3600" baseline="-25000" dirty="0" smtClean="0">
                <a:solidFill>
                  <a:srgbClr val="FF9900"/>
                </a:solidFill>
              </a:rPr>
              <a:t>0 </a:t>
            </a:r>
            <a:r>
              <a:rPr lang="en-US" sz="3600" dirty="0" smtClean="0">
                <a:solidFill>
                  <a:srgbClr val="FF9900"/>
                </a:solidFill>
              </a:rPr>
              <a:t>	For T-tests</a:t>
            </a:r>
            <a:endParaRPr lang="en-US" sz="3600" baseline="-25000" dirty="0" smtClean="0">
              <a:solidFill>
                <a:srgbClr val="FF9900"/>
              </a:solidFill>
            </a:endParaRPr>
          </a:p>
        </p:txBody>
      </p:sp>
      <p:sp>
        <p:nvSpPr>
          <p:cNvPr id="7034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733800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sz="2800" smtClean="0"/>
              <a:t>The size of the observed difference(s)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8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800" smtClean="0"/>
              <a:t>2.	The alpha level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8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800" smtClean="0"/>
              <a:t>3.	The use of one or two-tailed tests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sz="28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sz="2800" smtClean="0"/>
              <a:t>4.	The size of the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SPSS EXAMPLE </a:t>
            </a:r>
            <a:endParaRPr lang="en-US" sz="360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smtClean="0"/>
              <a:t>Data from one of our graduate students’ survey of you deviants.   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Go to </a:t>
            </a:r>
            <a:r>
              <a:rPr lang="en-US" sz="2800" dirty="0" smtClean="0">
                <a:hlinkClick r:id="rId3"/>
              </a:rPr>
              <a:t>www.d.umn.edu/~jmaahs</a:t>
            </a:r>
            <a:r>
              <a:rPr lang="en-US" sz="2800" dirty="0" smtClean="0"/>
              <a:t> and get </a:t>
            </a:r>
            <a:r>
              <a:rPr lang="en-US" sz="2800" dirty="0" smtClean="0"/>
              <a:t>“t-test example” data </a:t>
            </a:r>
            <a:r>
              <a:rPr lang="en-US" sz="2800" dirty="0" smtClean="0"/>
              <a:t>and open into SPSS </a:t>
            </a:r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H1: Sex is related to GPA 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H2: Those who use </a:t>
            </a:r>
            <a:r>
              <a:rPr lang="en-US" sz="2800" dirty="0" smtClean="0"/>
              <a:t>Adderall </a:t>
            </a:r>
            <a:r>
              <a:rPr lang="en-US" sz="2800" dirty="0" smtClean="0"/>
              <a:t>are more likely to engage in other sorts of crime </a:t>
            </a:r>
          </a:p>
          <a:p>
            <a:pPr>
              <a:buFont typeface="Wingdings" pitchFamily="2" charset="2"/>
              <a:buNone/>
            </a:pPr>
            <a:endParaRPr lang="en-US" sz="28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Use Alpha = .01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Analysis of Variance</a:t>
            </a:r>
            <a:endParaRPr 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smtClean="0"/>
              <a:t>What happens if you have more than two means to compare? </a:t>
            </a:r>
          </a:p>
          <a:p>
            <a:r>
              <a:rPr lang="en-US" smtClean="0"/>
              <a:t>IV (grouping variable) = more than two categories </a:t>
            </a:r>
          </a:p>
          <a:p>
            <a:pPr lvl="1"/>
            <a:r>
              <a:rPr lang="en-US" smtClean="0"/>
              <a:t>Examples</a:t>
            </a:r>
          </a:p>
          <a:p>
            <a:pPr lvl="2"/>
            <a:r>
              <a:rPr lang="en-US" smtClean="0"/>
              <a:t>Risk level (low medium high)</a:t>
            </a:r>
          </a:p>
          <a:p>
            <a:pPr lvl="2"/>
            <a:r>
              <a:rPr lang="en-US" smtClean="0"/>
              <a:t>Race (white, black, native American, other)</a:t>
            </a:r>
          </a:p>
          <a:p>
            <a:pPr lvl="2"/>
            <a:endParaRPr lang="en-US" smtClean="0"/>
          </a:p>
          <a:p>
            <a:r>
              <a:rPr lang="en-US" smtClean="0"/>
              <a:t>DV </a:t>
            </a:r>
            <a:r>
              <a:rPr lang="en-US" smtClean="0">
                <a:sym typeface="Wingdings" pitchFamily="2" charset="2"/>
              </a:rPr>
              <a:t> Still I/R (mean)</a:t>
            </a:r>
          </a:p>
          <a:p>
            <a:endParaRPr lang="en-US" smtClean="0">
              <a:sym typeface="Wingdings" pitchFamily="2" charset="2"/>
            </a:endParaRPr>
          </a:p>
          <a:p>
            <a:r>
              <a:rPr lang="en-US" smtClean="0">
                <a:sym typeface="Wingdings" pitchFamily="2" charset="2"/>
              </a:rPr>
              <a:t>Results in </a:t>
            </a:r>
            <a:r>
              <a:rPr lang="en-US" sz="3200" u="sng" smtClean="0">
                <a:sym typeface="Wingdings" pitchFamily="2" charset="2"/>
              </a:rPr>
              <a:t>F-TEST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ANOVA = F-TEST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2800" smtClean="0"/>
              <a:t>The purpose is very similar to the t-test</a:t>
            </a:r>
          </a:p>
          <a:p>
            <a:pPr eaLnBrk="1" hangingPunct="1">
              <a:lnSpc>
                <a:spcPct val="90000"/>
              </a:lnSpc>
            </a:pPr>
            <a:endParaRPr lang="en-US" sz="2700" smtClean="0"/>
          </a:p>
          <a:p>
            <a:pPr eaLnBrk="1" hangingPunct="1">
              <a:lnSpc>
                <a:spcPct val="90000"/>
              </a:lnSpc>
            </a:pPr>
            <a:r>
              <a:rPr lang="en-US" sz="2700" smtClean="0"/>
              <a:t>HOWEVER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Computes the test statistic “F” instead of “t”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300" smtClean="0"/>
              <a:t>And does this using different logic because you cannot calculate a single distance between three or more means.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ANOVA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7924800" cy="4267200"/>
          </a:xfrm>
        </p:spPr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/>
            <a:r>
              <a:rPr lang="en-US" sz="2800" smtClean="0"/>
              <a:t>Why not use multiple t-tests?</a:t>
            </a:r>
          </a:p>
          <a:p>
            <a:pPr lvl="2" eaLnBrk="1" hangingPunct="1"/>
            <a:r>
              <a:rPr lang="en-US" sz="2400" smtClean="0"/>
              <a:t>Error compounds at every stage  </a:t>
            </a:r>
            <a:r>
              <a:rPr lang="en-US" sz="2400" smtClean="0">
                <a:sym typeface="Wingdings" pitchFamily="2" charset="2"/>
              </a:rPr>
              <a:t> probability of making an error gets too large</a:t>
            </a:r>
          </a:p>
          <a:p>
            <a:pPr lvl="2" eaLnBrk="1" hangingPunct="1"/>
            <a:r>
              <a:rPr lang="en-US" sz="2400" smtClean="0">
                <a:sym typeface="Wingdings" pitchFamily="2" charset="2"/>
              </a:rPr>
              <a:t>F-test is therefore </a:t>
            </a:r>
            <a:r>
              <a:rPr lang="en-US" sz="2400" u="sng" smtClean="0">
                <a:sym typeface="Wingdings" pitchFamily="2" charset="2"/>
              </a:rPr>
              <a:t>EXPLORATORY</a:t>
            </a:r>
            <a:endParaRPr lang="en-US" sz="2400" u="sng" smtClean="0"/>
          </a:p>
          <a:p>
            <a:pPr lvl="1" eaLnBrk="1" hangingPunct="1"/>
            <a:r>
              <a:rPr lang="en-US" sz="2800" smtClean="0"/>
              <a:t>Independent variable can be any level of measurement</a:t>
            </a:r>
          </a:p>
          <a:p>
            <a:pPr lvl="2" eaLnBrk="1" hangingPunct="1"/>
            <a:r>
              <a:rPr lang="en-US" sz="2400" smtClean="0"/>
              <a:t>Technically true, but most useful if categories are limited (e.g., 3-5).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Hypothesis testing with ANOVA: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lvl="2" eaLnBrk="1" hangingPunct="1"/>
            <a:endParaRPr lang="en-US" smtClean="0"/>
          </a:p>
          <a:p>
            <a:pPr lvl="1" eaLnBrk="1" hangingPunct="1"/>
            <a:r>
              <a:rPr lang="en-US" sz="2800" smtClean="0"/>
              <a:t>Different route to calculate the test statistic</a:t>
            </a:r>
          </a:p>
          <a:p>
            <a:pPr lvl="2" eaLnBrk="1" hangingPunct="1"/>
            <a:r>
              <a:rPr lang="en-US" sz="2400" smtClean="0"/>
              <a:t>2 key concepts for understanding ANOVA:</a:t>
            </a:r>
          </a:p>
          <a:p>
            <a:pPr lvl="3" eaLnBrk="1" hangingPunct="1"/>
            <a:r>
              <a:rPr lang="en-US" sz="2400" smtClean="0"/>
              <a:t>SSB – between group variation (sum of squares)</a:t>
            </a:r>
          </a:p>
          <a:p>
            <a:pPr lvl="3" eaLnBrk="1" hangingPunct="1"/>
            <a:r>
              <a:rPr lang="en-US" sz="2400" smtClean="0"/>
              <a:t>SSW – within group variation (sum of squares)</a:t>
            </a:r>
          </a:p>
          <a:p>
            <a:pPr lvl="3" eaLnBrk="1" hangingPunct="1">
              <a:buFontTx/>
              <a:buNone/>
            </a:pPr>
            <a:endParaRPr lang="en-US" sz="2400" smtClean="0"/>
          </a:p>
          <a:p>
            <a:pPr lvl="2" eaLnBrk="1" hangingPunct="1"/>
            <a:r>
              <a:rPr lang="en-US" sz="2400" smtClean="0"/>
              <a:t>ANOVA compares these 2 type of variance</a:t>
            </a:r>
          </a:p>
          <a:p>
            <a:pPr lvl="3" eaLnBrk="1" hangingPunct="1"/>
            <a:r>
              <a:rPr lang="en-US" sz="2400" smtClean="0"/>
              <a:t>The greater the SSB relative to the SSW, the more likely that the null hypothesis (of no difference among sample means) can be rejected</a:t>
            </a:r>
          </a:p>
          <a:p>
            <a:pPr lvl="3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Terminology Check </a:t>
            </a:r>
            <a:endParaRPr lang="en-US" dirty="0"/>
          </a:p>
        </p:txBody>
      </p:sp>
      <p:sp>
        <p:nvSpPr>
          <p:cNvPr id="28675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mtClean="0"/>
              <a:t>“</a:t>
            </a:r>
            <a:r>
              <a:rPr lang="en-US" b="1" smtClean="0"/>
              <a:t>Sum of Squares</a:t>
            </a:r>
            <a:r>
              <a:rPr lang="en-US" smtClean="0"/>
              <a:t>” = Sum of Squared Deviations from the Mean = </a:t>
            </a:r>
            <a:r>
              <a:rPr lang="en-US" b="1" smtClean="0">
                <a:sym typeface="Symbol" pitchFamily="18" charset="2"/>
              </a:rPr>
              <a:t>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b="1" smtClean="0">
                <a:latin typeface="Arial" charset="0"/>
              </a:rPr>
              <a:t>(X</a:t>
            </a:r>
            <a:r>
              <a:rPr lang="en-US" b="1" baseline="-25000" smtClean="0">
                <a:latin typeface="Arial" charset="0"/>
              </a:rPr>
              <a:t>i</a:t>
            </a:r>
            <a:r>
              <a:rPr lang="en-US" b="1" smtClean="0">
                <a:latin typeface="Arial" charset="0"/>
              </a:rPr>
              <a:t> - </a:t>
            </a:r>
            <a:r>
              <a:rPr lang="en-US" b="1" smtClean="0">
                <a:latin typeface="Arial" charset="0"/>
                <a:sym typeface="Symbol" pitchFamily="18" charset="2"/>
              </a:rPr>
              <a:t>X)</a:t>
            </a:r>
            <a:r>
              <a:rPr lang="en-US" b="1" baseline="30000" smtClean="0">
                <a:latin typeface="Arial" charset="0"/>
                <a:sym typeface="Symbol" pitchFamily="18" charset="2"/>
              </a:rPr>
              <a:t>2</a:t>
            </a:r>
            <a:endParaRPr lang="en-US" b="1" smtClean="0">
              <a:latin typeface="Arial" charset="0"/>
            </a:endParaRPr>
          </a:p>
          <a:p>
            <a:pPr eaLnBrk="1" hangingPunct="1"/>
            <a:r>
              <a:rPr lang="en-US" b="1" smtClean="0"/>
              <a:t>Variance</a:t>
            </a:r>
            <a:r>
              <a:rPr lang="en-US" smtClean="0"/>
              <a:t> = sum of squares divided by sample size = </a:t>
            </a:r>
            <a:r>
              <a:rPr lang="en-US" u="sng" smtClean="0">
                <a:sym typeface="Symbol" pitchFamily="18" charset="2"/>
              </a:rPr>
              <a:t> </a:t>
            </a:r>
            <a:r>
              <a:rPr lang="en-US" u="sng" smtClean="0">
                <a:latin typeface="Arial" charset="0"/>
              </a:rPr>
              <a:t>(X</a:t>
            </a:r>
            <a:r>
              <a:rPr lang="en-US" u="sng" baseline="-25000" smtClean="0">
                <a:latin typeface="Arial" charset="0"/>
              </a:rPr>
              <a:t>i</a:t>
            </a:r>
            <a:r>
              <a:rPr lang="en-US" u="sng" smtClean="0">
                <a:latin typeface="Arial" charset="0"/>
              </a:rPr>
              <a:t> - </a:t>
            </a:r>
            <a:r>
              <a:rPr lang="en-US" u="sng" smtClean="0">
                <a:latin typeface="Arial" charset="0"/>
                <a:sym typeface="Symbol" pitchFamily="18" charset="2"/>
              </a:rPr>
              <a:t>X)</a:t>
            </a:r>
            <a:r>
              <a:rPr lang="en-US" u="sng" baseline="30000" smtClean="0">
                <a:latin typeface="Arial" charset="0"/>
                <a:sym typeface="Symbol" pitchFamily="18" charset="2"/>
              </a:rPr>
              <a:t>2</a:t>
            </a:r>
            <a:r>
              <a:rPr lang="en-US" smtClean="0">
                <a:latin typeface="Arial" charset="0"/>
                <a:sym typeface="Symbol" pitchFamily="18" charset="2"/>
              </a:rPr>
              <a:t> = Mean Square</a:t>
            </a:r>
            <a:endParaRPr lang="en-US" u="sng" smtClean="0">
              <a:latin typeface="Arial" charset="0"/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rial" charset="0"/>
                <a:sym typeface="Symbol" pitchFamily="18" charset="2"/>
              </a:rPr>
              <a:t>                   N </a:t>
            </a:r>
          </a:p>
          <a:p>
            <a:pPr eaLnBrk="1" hangingPunct="1"/>
            <a:r>
              <a:rPr lang="en-US" b="1" smtClean="0">
                <a:sym typeface="Symbol" pitchFamily="18" charset="2"/>
              </a:rPr>
              <a:t>Standard Deviation </a:t>
            </a:r>
            <a:r>
              <a:rPr lang="en-US" smtClean="0">
                <a:sym typeface="Symbol" pitchFamily="18" charset="2"/>
              </a:rPr>
              <a:t>= the square root of the variance = s</a:t>
            </a:r>
          </a:p>
          <a:p>
            <a:pPr eaLnBrk="1" hangingPunct="1"/>
            <a:endParaRPr lang="en-US" b="1" smtClean="0">
              <a:latin typeface="Arial" charset="0"/>
              <a:sym typeface="Symbol" pitchFamily="18" charset="2"/>
            </a:endParaRPr>
          </a:p>
          <a:p>
            <a:pPr eaLnBrk="1" hangingPunct="1"/>
            <a:endParaRPr lang="en-US" b="1" smtClean="0">
              <a:latin typeface="Arial" charset="0"/>
              <a:sym typeface="Symbol" pitchFamily="18" charset="2"/>
            </a:endParaRPr>
          </a:p>
          <a:p>
            <a:pPr eaLnBrk="1" hangingPunct="1"/>
            <a:r>
              <a:rPr lang="en-US" b="1" smtClean="0">
                <a:latin typeface="Arial" charset="0"/>
                <a:sym typeface="Symbol" pitchFamily="18" charset="2"/>
              </a:rPr>
              <a:t>ALL INDICATE LEVEL OF “DISPERSION”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T-Tests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dirty="0" smtClean="0"/>
              <a:t>1 sample t-test (</a:t>
            </a:r>
            <a:r>
              <a:rPr lang="en-US" dirty="0" err="1" smtClean="0"/>
              <a:t>univariate</a:t>
            </a:r>
            <a:r>
              <a:rPr lang="en-US" dirty="0" smtClean="0"/>
              <a:t> t-test)</a:t>
            </a:r>
          </a:p>
          <a:p>
            <a:pPr lvl="1" eaLnBrk="1" hangingPunct="1"/>
            <a:r>
              <a:rPr lang="en-US" dirty="0" smtClean="0"/>
              <a:t>Compare sample mean and population mean on same variable </a:t>
            </a:r>
          </a:p>
          <a:p>
            <a:pPr lvl="2" eaLnBrk="1" hangingPunct="1"/>
            <a:r>
              <a:rPr lang="en-US" dirty="0" smtClean="0"/>
              <a:t>Assumes knowledge of population mean (rare)</a:t>
            </a:r>
          </a:p>
          <a:p>
            <a:pPr eaLnBrk="1" hangingPunct="1"/>
            <a:r>
              <a:rPr lang="en-US" dirty="0" smtClean="0"/>
              <a:t>2-sample t-test (</a:t>
            </a:r>
            <a:r>
              <a:rPr lang="en-US" dirty="0" err="1" smtClean="0"/>
              <a:t>bivariate</a:t>
            </a:r>
            <a:r>
              <a:rPr lang="en-US" dirty="0" smtClean="0"/>
              <a:t> t-test) </a:t>
            </a:r>
          </a:p>
          <a:p>
            <a:pPr lvl="1" eaLnBrk="1" hangingPunct="1"/>
            <a:r>
              <a:rPr lang="en-US" dirty="0" smtClean="0"/>
              <a:t>Compare two sample means (very common)</a:t>
            </a:r>
          </a:p>
          <a:p>
            <a:pPr lvl="1" eaLnBrk="1" hangingPunct="1"/>
            <a:r>
              <a:rPr lang="en-US" dirty="0" smtClean="0"/>
              <a:t>Nominal (Dummy) IV and I-R Dependent Variable</a:t>
            </a:r>
          </a:p>
          <a:p>
            <a:pPr lvl="2" eaLnBrk="1" hangingPunct="1"/>
            <a:r>
              <a:rPr lang="en-US" dirty="0" smtClean="0"/>
              <a:t>Difference between means across categories of IV</a:t>
            </a:r>
          </a:p>
          <a:p>
            <a:pPr lvl="2" eaLnBrk="1" hangingPunct="1"/>
            <a:r>
              <a:rPr lang="en-US" dirty="0" smtClean="0"/>
              <a:t>Do males and females differ on #hours watching TV?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F Ratio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001000" cy="4343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Indicates the variance between the groups, relative to variance within the groups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</a:t>
            </a:r>
            <a:r>
              <a:rPr lang="en-US" sz="2800" i="1" smtClean="0"/>
              <a:t>F</a:t>
            </a:r>
            <a:r>
              <a:rPr lang="en-US" sz="2800" smtClean="0"/>
              <a:t> = </a:t>
            </a:r>
            <a:r>
              <a:rPr lang="en-US" sz="2800" u="sng" smtClean="0"/>
              <a:t>Mean square between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		 Mean square within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Between-group variance tells us how different the </a:t>
            </a:r>
            <a:r>
              <a:rPr lang="en-US" sz="2400" b="1" smtClean="0"/>
              <a:t>groups</a:t>
            </a:r>
            <a:r>
              <a:rPr lang="en-US" sz="2400" smtClean="0"/>
              <a:t> are from each other</a:t>
            </a:r>
          </a:p>
          <a:p>
            <a:pPr lvl="1" eaLnBrk="1" hangingPunct="1">
              <a:lnSpc>
                <a:spcPct val="80000"/>
              </a:lnSpc>
            </a:pPr>
            <a:endParaRPr lang="en-US" sz="24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Within-group variance tells us how different or alike the </a:t>
            </a:r>
            <a:r>
              <a:rPr lang="en-US" sz="2400" b="1" smtClean="0"/>
              <a:t>cases are as a whole sample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Example: Between-Group vs.</a:t>
            </a:r>
            <a:br>
              <a:rPr lang="en-US" sz="3200" smtClean="0"/>
            </a:br>
            <a:r>
              <a:rPr lang="en-US" sz="3200" smtClean="0"/>
              <a:t>Within-Group Variance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590800"/>
            <a:ext cx="8077200" cy="3048000"/>
          </a:xfrm>
        </p:spPr>
        <p:txBody>
          <a:bodyPr rtlCol="0">
            <a:normAutofit/>
          </a:bodyPr>
          <a:lstStyle/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i="1" u="sng" dirty="0" smtClean="0"/>
              <a:t>2 sets of statistics: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A)</a:t>
            </a:r>
            <a:r>
              <a:rPr lang="en-US" sz="2400" dirty="0" smtClean="0"/>
              <a:t>		</a:t>
            </a:r>
            <a:r>
              <a:rPr lang="en-US" sz="2400" u="sng" dirty="0" err="1" smtClean="0"/>
              <a:t>Soph</a:t>
            </a:r>
            <a:r>
              <a:rPr lang="en-US" sz="2400" dirty="0" smtClean="0"/>
              <a:t>		</a:t>
            </a:r>
            <a:r>
              <a:rPr lang="en-US" sz="2400" u="sng" dirty="0" smtClean="0"/>
              <a:t>Junior</a:t>
            </a:r>
            <a:r>
              <a:rPr lang="en-US" sz="2400" dirty="0" smtClean="0"/>
              <a:t>	</a:t>
            </a:r>
            <a:r>
              <a:rPr lang="en-US" sz="2400" u="sng" dirty="0" smtClean="0"/>
              <a:t>Senior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smtClean="0"/>
              <a:t>Mean	4.0		5.1		4.7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smtClean="0"/>
              <a:t>S.D.	0.8		1.0		1.2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sz="2400" dirty="0" smtClean="0"/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B)</a:t>
            </a:r>
            <a:r>
              <a:rPr lang="en-US" sz="2400" dirty="0" smtClean="0"/>
              <a:t>		</a:t>
            </a:r>
            <a:r>
              <a:rPr lang="en-US" sz="2400" u="sng" dirty="0" err="1" smtClean="0"/>
              <a:t>Soph</a:t>
            </a:r>
            <a:r>
              <a:rPr lang="en-US" sz="2400" dirty="0" smtClean="0"/>
              <a:t>		</a:t>
            </a:r>
            <a:r>
              <a:rPr lang="en-US" sz="2400" u="sng" dirty="0" smtClean="0"/>
              <a:t>Junior</a:t>
            </a:r>
            <a:r>
              <a:rPr lang="en-US" sz="2400" dirty="0" smtClean="0"/>
              <a:t>	</a:t>
            </a:r>
            <a:r>
              <a:rPr lang="en-US" sz="2400" u="sng" dirty="0" smtClean="0"/>
              <a:t>Senior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smtClean="0"/>
              <a:t>Mean	4.0		9.3		8.2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400" dirty="0" smtClean="0"/>
              <a:t>S.D.	0.5		0.7		0.5</a:t>
            </a:r>
          </a:p>
        </p:txBody>
      </p:sp>
      <p:sp>
        <p:nvSpPr>
          <p:cNvPr id="237572" name="Text Box 4"/>
          <p:cNvSpPr txBox="1">
            <a:spLocks noChangeArrowheads="1"/>
          </p:cNvSpPr>
          <p:nvPr/>
        </p:nvSpPr>
        <p:spPr bwMode="auto">
          <a:xfrm>
            <a:off x="457200" y="1179513"/>
            <a:ext cx="8305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Calibri" pitchFamily="34" charset="0"/>
              </a:rPr>
              <a:t>Say we wanted to examine whether there are differences in the number of drinks consumed per week by year in school: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build="p"/>
      <p:bldP spid="23757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ANOVA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153400" cy="4267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b="1" u="sng" dirty="0" smtClean="0"/>
              <a:t>Example 2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Recidivism, measured as mean # of crimes committed in the year following release from custody: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sz="2000" dirty="0" smtClean="0"/>
              <a:t>90 individuals randomly receive 1of the following sentences:</a:t>
            </a:r>
          </a:p>
          <a:p>
            <a:pPr marL="1188720" lvl="3" indent="-182880" eaLnBrk="1" fontAlgn="auto" hangingPunct="1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Prison (mean = 3.4)</a:t>
            </a:r>
          </a:p>
          <a:p>
            <a:pPr marL="1188720" lvl="3" indent="-182880" eaLnBrk="1" fontAlgn="auto" hangingPunct="1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Split sentence: prison &amp; probation (mean = 2.5)</a:t>
            </a:r>
          </a:p>
          <a:p>
            <a:pPr marL="1188720" lvl="3" indent="-182880" eaLnBrk="1" fontAlgn="auto" hangingPunct="1"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Probation only (mean = 2.9)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These groups have different means, but ANOVA tells you whether they are statistically significant – bigger than they would be due to chance alone</a:t>
            </a:r>
          </a:p>
          <a:p>
            <a:pPr marL="1463040" lvl="4" indent="-182880" eaLnBrk="1" fontAlgn="auto" hangingPunct="1">
              <a:spcAft>
                <a:spcPts val="0"/>
              </a:spcAft>
              <a:buClr>
                <a:schemeClr val="accent2">
                  <a:tint val="60000"/>
                </a:schemeClr>
              </a:buClr>
              <a:buFontTx/>
              <a:buNone/>
              <a:defRPr/>
            </a:pPr>
            <a:r>
              <a:rPr lang="en-US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# of New Offenses: Demo of</a:t>
            </a:r>
            <a:br>
              <a:rPr lang="en-US" sz="3200" smtClean="0"/>
            </a:br>
            <a:r>
              <a:rPr lang="en-US" sz="3200" smtClean="0"/>
              <a:t>Between &amp; Within Group Variance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609600" y="4495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85800" y="46482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2.0                     2.5                  3.0                     3.5                    4.0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V="1">
            <a:off x="4114800" y="2438400"/>
            <a:ext cx="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Freeform 6"/>
          <p:cNvSpPr>
            <a:spLocks/>
          </p:cNvSpPr>
          <p:nvPr/>
        </p:nvSpPr>
        <p:spPr bwMode="auto">
          <a:xfrm>
            <a:off x="3124200" y="2438400"/>
            <a:ext cx="1981200" cy="2057400"/>
          </a:xfrm>
          <a:custGeom>
            <a:avLst/>
            <a:gdLst>
              <a:gd name="T0" fmla="*/ 0 w 1248"/>
              <a:gd name="T1" fmla="*/ 2147483647 h 1296"/>
              <a:gd name="T2" fmla="*/ 2147483647 w 1248"/>
              <a:gd name="T3" fmla="*/ 0 h 1296"/>
              <a:gd name="T4" fmla="*/ 2147483647 w 1248"/>
              <a:gd name="T5" fmla="*/ 2147483647 h 1296"/>
              <a:gd name="T6" fmla="*/ 0 60000 65536"/>
              <a:gd name="T7" fmla="*/ 0 60000 65536"/>
              <a:gd name="T8" fmla="*/ 0 60000 65536"/>
              <a:gd name="T9" fmla="*/ 0 w 1248"/>
              <a:gd name="T10" fmla="*/ 0 h 1296"/>
              <a:gd name="T11" fmla="*/ 1248 w 12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296">
                <a:moveTo>
                  <a:pt x="0" y="1296"/>
                </a:moveTo>
                <a:cubicBezTo>
                  <a:pt x="208" y="648"/>
                  <a:pt x="416" y="0"/>
                  <a:pt x="624" y="0"/>
                </a:cubicBezTo>
                <a:cubicBezTo>
                  <a:pt x="832" y="0"/>
                  <a:pt x="1152" y="1080"/>
                  <a:pt x="1248" y="1296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17525" y="5370513"/>
            <a:ext cx="383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GREEN: PROBATION (mean = 2.9)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# of New Offenses: Demo of</a:t>
            </a:r>
            <a:br>
              <a:rPr lang="en-US" sz="3200" smtClean="0"/>
            </a:br>
            <a:r>
              <a:rPr lang="en-US" sz="3200" smtClean="0"/>
              <a:t>Between &amp; Within Group Variance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609600" y="4495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5800" y="46482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2.0                     2.5                  3.0                     3.5                    4.0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3124200" y="2438400"/>
            <a:ext cx="0" cy="2057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 flipV="1">
            <a:off x="4114800" y="2438400"/>
            <a:ext cx="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Freeform 7"/>
          <p:cNvSpPr>
            <a:spLocks/>
          </p:cNvSpPr>
          <p:nvPr/>
        </p:nvSpPr>
        <p:spPr bwMode="auto">
          <a:xfrm>
            <a:off x="3124200" y="2438400"/>
            <a:ext cx="1981200" cy="2057400"/>
          </a:xfrm>
          <a:custGeom>
            <a:avLst/>
            <a:gdLst>
              <a:gd name="T0" fmla="*/ 0 w 1248"/>
              <a:gd name="T1" fmla="*/ 2147483647 h 1296"/>
              <a:gd name="T2" fmla="*/ 2147483647 w 1248"/>
              <a:gd name="T3" fmla="*/ 0 h 1296"/>
              <a:gd name="T4" fmla="*/ 2147483647 w 1248"/>
              <a:gd name="T5" fmla="*/ 2147483647 h 1296"/>
              <a:gd name="T6" fmla="*/ 0 60000 65536"/>
              <a:gd name="T7" fmla="*/ 0 60000 65536"/>
              <a:gd name="T8" fmla="*/ 0 60000 65536"/>
              <a:gd name="T9" fmla="*/ 0 w 1248"/>
              <a:gd name="T10" fmla="*/ 0 h 1296"/>
              <a:gd name="T11" fmla="*/ 1248 w 12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296">
                <a:moveTo>
                  <a:pt x="0" y="1296"/>
                </a:moveTo>
                <a:cubicBezTo>
                  <a:pt x="208" y="648"/>
                  <a:pt x="416" y="0"/>
                  <a:pt x="624" y="0"/>
                </a:cubicBezTo>
                <a:cubicBezTo>
                  <a:pt x="832" y="0"/>
                  <a:pt x="1152" y="1080"/>
                  <a:pt x="1248" y="1296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517525" y="5370513"/>
            <a:ext cx="4216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GREEN: PROBATION (mean = 2.9)</a:t>
            </a:r>
          </a:p>
          <a:p>
            <a:r>
              <a:rPr lang="en-US">
                <a:latin typeface="Calibri" pitchFamily="34" charset="0"/>
              </a:rPr>
              <a:t>BLUE: SPLIT SENTENCE (mean = 2.5)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1828800" y="2438400"/>
            <a:ext cx="2514600" cy="2057400"/>
          </a:xfrm>
          <a:custGeom>
            <a:avLst/>
            <a:gdLst>
              <a:gd name="T0" fmla="*/ 0 w 1584"/>
              <a:gd name="T1" fmla="*/ 2147483647 h 1296"/>
              <a:gd name="T2" fmla="*/ 2147483647 w 1584"/>
              <a:gd name="T3" fmla="*/ 0 h 1296"/>
              <a:gd name="T4" fmla="*/ 2147483647 w 1584"/>
              <a:gd name="T5" fmla="*/ 2147483647 h 1296"/>
              <a:gd name="T6" fmla="*/ 0 60000 65536"/>
              <a:gd name="T7" fmla="*/ 0 60000 65536"/>
              <a:gd name="T8" fmla="*/ 0 60000 65536"/>
              <a:gd name="T9" fmla="*/ 0 w 1584"/>
              <a:gd name="T10" fmla="*/ 0 h 1296"/>
              <a:gd name="T11" fmla="*/ 1584 w 158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296">
                <a:moveTo>
                  <a:pt x="0" y="1296"/>
                </a:moveTo>
                <a:cubicBezTo>
                  <a:pt x="276" y="648"/>
                  <a:pt x="552" y="0"/>
                  <a:pt x="816" y="0"/>
                </a:cubicBezTo>
                <a:cubicBezTo>
                  <a:pt x="1080" y="0"/>
                  <a:pt x="1332" y="648"/>
                  <a:pt x="1584" y="129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# of New Offenses: Demo of</a:t>
            </a:r>
            <a:br>
              <a:rPr lang="en-US" sz="3200" smtClean="0"/>
            </a:br>
            <a:r>
              <a:rPr lang="en-US" sz="3200" smtClean="0"/>
              <a:t>Between &amp; Within Group Variance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609600" y="4495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46482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2.0                     2.5                  3.0                     3.5                    4.0</a:t>
            </a: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V="1">
            <a:off x="3200400" y="2438400"/>
            <a:ext cx="0" cy="2057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4114800" y="2438400"/>
            <a:ext cx="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V="1">
            <a:off x="5486400" y="2438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4" name="Freeform 8"/>
          <p:cNvSpPr>
            <a:spLocks/>
          </p:cNvSpPr>
          <p:nvPr/>
        </p:nvSpPr>
        <p:spPr bwMode="auto">
          <a:xfrm>
            <a:off x="3124200" y="2438400"/>
            <a:ext cx="1981200" cy="2057400"/>
          </a:xfrm>
          <a:custGeom>
            <a:avLst/>
            <a:gdLst>
              <a:gd name="T0" fmla="*/ 0 w 1248"/>
              <a:gd name="T1" fmla="*/ 2147483647 h 1296"/>
              <a:gd name="T2" fmla="*/ 2147483647 w 1248"/>
              <a:gd name="T3" fmla="*/ 0 h 1296"/>
              <a:gd name="T4" fmla="*/ 2147483647 w 1248"/>
              <a:gd name="T5" fmla="*/ 2147483647 h 1296"/>
              <a:gd name="T6" fmla="*/ 0 60000 65536"/>
              <a:gd name="T7" fmla="*/ 0 60000 65536"/>
              <a:gd name="T8" fmla="*/ 0 60000 65536"/>
              <a:gd name="T9" fmla="*/ 0 w 1248"/>
              <a:gd name="T10" fmla="*/ 0 h 1296"/>
              <a:gd name="T11" fmla="*/ 1248 w 12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296">
                <a:moveTo>
                  <a:pt x="0" y="1296"/>
                </a:moveTo>
                <a:cubicBezTo>
                  <a:pt x="208" y="648"/>
                  <a:pt x="416" y="0"/>
                  <a:pt x="624" y="0"/>
                </a:cubicBezTo>
                <a:cubicBezTo>
                  <a:pt x="832" y="0"/>
                  <a:pt x="1152" y="1080"/>
                  <a:pt x="1248" y="1296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3505200" y="2438400"/>
            <a:ext cx="3276600" cy="2057400"/>
          </a:xfrm>
          <a:custGeom>
            <a:avLst/>
            <a:gdLst>
              <a:gd name="T0" fmla="*/ 2147483647 w 2064"/>
              <a:gd name="T1" fmla="*/ 2147483647 h 1296"/>
              <a:gd name="T2" fmla="*/ 2147483647 w 2064"/>
              <a:gd name="T3" fmla="*/ 0 h 1296"/>
              <a:gd name="T4" fmla="*/ 0 w 2064"/>
              <a:gd name="T5" fmla="*/ 2147483647 h 1296"/>
              <a:gd name="T6" fmla="*/ 0 60000 65536"/>
              <a:gd name="T7" fmla="*/ 0 60000 65536"/>
              <a:gd name="T8" fmla="*/ 0 60000 65536"/>
              <a:gd name="T9" fmla="*/ 0 w 2064"/>
              <a:gd name="T10" fmla="*/ 0 h 1296"/>
              <a:gd name="T11" fmla="*/ 2064 w 206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1296">
                <a:moveTo>
                  <a:pt x="2064" y="1296"/>
                </a:moveTo>
                <a:cubicBezTo>
                  <a:pt x="1828" y="648"/>
                  <a:pt x="1592" y="0"/>
                  <a:pt x="1248" y="0"/>
                </a:cubicBezTo>
                <a:cubicBezTo>
                  <a:pt x="904" y="0"/>
                  <a:pt x="208" y="1080"/>
                  <a:pt x="0" y="129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517525" y="5370513"/>
            <a:ext cx="4216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GREEN: PROBATION (mean = 2.9)</a:t>
            </a:r>
          </a:p>
          <a:p>
            <a:r>
              <a:rPr lang="en-US">
                <a:latin typeface="Calibri" pitchFamily="34" charset="0"/>
              </a:rPr>
              <a:t>BLUE: SPLIT SENTENCE (mean = 2.5)</a:t>
            </a:r>
          </a:p>
          <a:p>
            <a:r>
              <a:rPr lang="en-US">
                <a:latin typeface="Calibri" pitchFamily="34" charset="0"/>
              </a:rPr>
              <a:t>RED: PRISON (mean = 3.4)</a:t>
            </a:r>
          </a:p>
        </p:txBody>
      </p:sp>
      <p:sp>
        <p:nvSpPr>
          <p:cNvPr id="34827" name="Freeform 11"/>
          <p:cNvSpPr>
            <a:spLocks/>
          </p:cNvSpPr>
          <p:nvPr/>
        </p:nvSpPr>
        <p:spPr bwMode="auto">
          <a:xfrm>
            <a:off x="1905000" y="2438400"/>
            <a:ext cx="2514600" cy="2057400"/>
          </a:xfrm>
          <a:custGeom>
            <a:avLst/>
            <a:gdLst>
              <a:gd name="T0" fmla="*/ 0 w 1584"/>
              <a:gd name="T1" fmla="*/ 2147483647 h 1296"/>
              <a:gd name="T2" fmla="*/ 2147483647 w 1584"/>
              <a:gd name="T3" fmla="*/ 0 h 1296"/>
              <a:gd name="T4" fmla="*/ 2147483647 w 1584"/>
              <a:gd name="T5" fmla="*/ 2147483647 h 1296"/>
              <a:gd name="T6" fmla="*/ 0 60000 65536"/>
              <a:gd name="T7" fmla="*/ 0 60000 65536"/>
              <a:gd name="T8" fmla="*/ 0 60000 65536"/>
              <a:gd name="T9" fmla="*/ 0 w 1584"/>
              <a:gd name="T10" fmla="*/ 0 h 1296"/>
              <a:gd name="T11" fmla="*/ 1584 w 158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296">
                <a:moveTo>
                  <a:pt x="0" y="1296"/>
                </a:moveTo>
                <a:cubicBezTo>
                  <a:pt x="276" y="648"/>
                  <a:pt x="552" y="0"/>
                  <a:pt x="816" y="0"/>
                </a:cubicBezTo>
                <a:cubicBezTo>
                  <a:pt x="1080" y="0"/>
                  <a:pt x="1332" y="648"/>
                  <a:pt x="1584" y="129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# of New Offenses: What would less “Within group variation” look like? 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609600" y="4495800"/>
            <a:ext cx="792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85800" y="46482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2.0                     2.5                  3.0                     3.5                    4.0</a:t>
            </a:r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3124200" y="2362200"/>
            <a:ext cx="0" cy="2057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4191000" y="2438400"/>
            <a:ext cx="0" cy="205740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V="1">
            <a:off x="5562600" y="2438400"/>
            <a:ext cx="0" cy="2057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Freeform 8"/>
          <p:cNvSpPr>
            <a:spLocks/>
          </p:cNvSpPr>
          <p:nvPr/>
        </p:nvSpPr>
        <p:spPr bwMode="auto">
          <a:xfrm>
            <a:off x="3657600" y="2438400"/>
            <a:ext cx="1066800" cy="2057400"/>
          </a:xfrm>
          <a:custGeom>
            <a:avLst/>
            <a:gdLst>
              <a:gd name="T0" fmla="*/ 0 w 1248"/>
              <a:gd name="T1" fmla="*/ 2147483647 h 1296"/>
              <a:gd name="T2" fmla="*/ 2147483647 w 1248"/>
              <a:gd name="T3" fmla="*/ 0 h 1296"/>
              <a:gd name="T4" fmla="*/ 2147483647 w 1248"/>
              <a:gd name="T5" fmla="*/ 2147483647 h 1296"/>
              <a:gd name="T6" fmla="*/ 0 60000 65536"/>
              <a:gd name="T7" fmla="*/ 0 60000 65536"/>
              <a:gd name="T8" fmla="*/ 0 60000 65536"/>
              <a:gd name="T9" fmla="*/ 0 w 1248"/>
              <a:gd name="T10" fmla="*/ 0 h 1296"/>
              <a:gd name="T11" fmla="*/ 1248 w 1248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296">
                <a:moveTo>
                  <a:pt x="0" y="1296"/>
                </a:moveTo>
                <a:cubicBezTo>
                  <a:pt x="208" y="648"/>
                  <a:pt x="416" y="0"/>
                  <a:pt x="624" y="0"/>
                </a:cubicBezTo>
                <a:cubicBezTo>
                  <a:pt x="832" y="0"/>
                  <a:pt x="1152" y="1080"/>
                  <a:pt x="1248" y="1296"/>
                </a:cubicBezTo>
              </a:path>
            </a:pathLst>
          </a:custGeom>
          <a:noFill/>
          <a:ln w="28575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9" name="Freeform 9"/>
          <p:cNvSpPr>
            <a:spLocks/>
          </p:cNvSpPr>
          <p:nvPr/>
        </p:nvSpPr>
        <p:spPr bwMode="auto">
          <a:xfrm>
            <a:off x="4724400" y="2438400"/>
            <a:ext cx="1295400" cy="2057400"/>
          </a:xfrm>
          <a:custGeom>
            <a:avLst/>
            <a:gdLst>
              <a:gd name="T0" fmla="*/ 2147483647 w 2064"/>
              <a:gd name="T1" fmla="*/ 2147483647 h 1296"/>
              <a:gd name="T2" fmla="*/ 2147483647 w 2064"/>
              <a:gd name="T3" fmla="*/ 0 h 1296"/>
              <a:gd name="T4" fmla="*/ 0 w 2064"/>
              <a:gd name="T5" fmla="*/ 2147483647 h 1296"/>
              <a:gd name="T6" fmla="*/ 0 60000 65536"/>
              <a:gd name="T7" fmla="*/ 0 60000 65536"/>
              <a:gd name="T8" fmla="*/ 0 60000 65536"/>
              <a:gd name="T9" fmla="*/ 0 w 2064"/>
              <a:gd name="T10" fmla="*/ 0 h 1296"/>
              <a:gd name="T11" fmla="*/ 2064 w 206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4" h="1296">
                <a:moveTo>
                  <a:pt x="2064" y="1296"/>
                </a:moveTo>
                <a:cubicBezTo>
                  <a:pt x="1828" y="648"/>
                  <a:pt x="1592" y="0"/>
                  <a:pt x="1248" y="0"/>
                </a:cubicBezTo>
                <a:cubicBezTo>
                  <a:pt x="904" y="0"/>
                  <a:pt x="208" y="1080"/>
                  <a:pt x="0" y="1296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517525" y="5370513"/>
            <a:ext cx="4216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GREEN: PROBATION (mean = 2.9)</a:t>
            </a:r>
          </a:p>
          <a:p>
            <a:r>
              <a:rPr lang="en-US">
                <a:latin typeface="Calibri" pitchFamily="34" charset="0"/>
              </a:rPr>
              <a:t>BLUE: SPLIT SENTENCE (mean = 2.5)</a:t>
            </a:r>
          </a:p>
          <a:p>
            <a:r>
              <a:rPr lang="en-US">
                <a:latin typeface="Calibri" pitchFamily="34" charset="0"/>
              </a:rPr>
              <a:t>RED: PRISON (mean = 3.4)</a:t>
            </a:r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2667000" y="2362200"/>
            <a:ext cx="914400" cy="2057400"/>
          </a:xfrm>
          <a:custGeom>
            <a:avLst/>
            <a:gdLst>
              <a:gd name="T0" fmla="*/ 0 w 1584"/>
              <a:gd name="T1" fmla="*/ 2147483647 h 1296"/>
              <a:gd name="T2" fmla="*/ 2147483647 w 1584"/>
              <a:gd name="T3" fmla="*/ 0 h 1296"/>
              <a:gd name="T4" fmla="*/ 2147483647 w 1584"/>
              <a:gd name="T5" fmla="*/ 2147483647 h 1296"/>
              <a:gd name="T6" fmla="*/ 0 60000 65536"/>
              <a:gd name="T7" fmla="*/ 0 60000 65536"/>
              <a:gd name="T8" fmla="*/ 0 60000 65536"/>
              <a:gd name="T9" fmla="*/ 0 w 1584"/>
              <a:gd name="T10" fmla="*/ 0 h 1296"/>
              <a:gd name="T11" fmla="*/ 1584 w 1584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4" h="1296">
                <a:moveTo>
                  <a:pt x="0" y="1296"/>
                </a:moveTo>
                <a:cubicBezTo>
                  <a:pt x="276" y="648"/>
                  <a:pt x="552" y="0"/>
                  <a:pt x="816" y="0"/>
                </a:cubicBezTo>
                <a:cubicBezTo>
                  <a:pt x="1080" y="0"/>
                  <a:pt x="1332" y="648"/>
                  <a:pt x="1584" y="1296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24800" cy="6397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ANOVA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153400" cy="4267200"/>
          </a:xfrm>
        </p:spPr>
        <p:txBody>
          <a:bodyPr/>
          <a:lstStyle/>
          <a:p>
            <a:pPr eaLnBrk="1" hangingPunct="1"/>
            <a:r>
              <a:rPr lang="en-US" sz="2800" b="1" i="1" u="sng" smtClean="0"/>
              <a:t>Example, continued</a:t>
            </a:r>
          </a:p>
          <a:p>
            <a:pPr lvl="1" eaLnBrk="1" hangingPunct="1"/>
            <a:r>
              <a:rPr lang="en-US" sz="2400" smtClean="0"/>
              <a:t>Differences (variance) between groups is also called “</a:t>
            </a:r>
            <a:r>
              <a:rPr lang="en-US" sz="2400" b="1" i="1" smtClean="0"/>
              <a:t>explained variance</a:t>
            </a:r>
            <a:r>
              <a:rPr lang="en-US" sz="2400" smtClean="0"/>
              <a:t>” (explained by the sentence different groups received).</a:t>
            </a:r>
          </a:p>
          <a:p>
            <a:pPr lvl="1" eaLnBrk="1" hangingPunct="1"/>
            <a:r>
              <a:rPr lang="en-US" sz="2400" smtClean="0"/>
              <a:t>Differences within groups (how much individuals within the same group vary) is referred to as “</a:t>
            </a:r>
            <a:r>
              <a:rPr lang="en-US" sz="2400" b="1" i="1" smtClean="0"/>
              <a:t>unexplained variance</a:t>
            </a:r>
            <a:r>
              <a:rPr lang="en-US" sz="2400" smtClean="0"/>
              <a:t>” </a:t>
            </a:r>
          </a:p>
          <a:p>
            <a:pPr lvl="2" eaLnBrk="1" hangingPunct="1"/>
            <a:r>
              <a:rPr lang="en-US" sz="2000" smtClean="0"/>
              <a:t>Differences among individuals in the same group can’t be explained by the different “treatment” (e.g., type of sentence)</a:t>
            </a:r>
          </a:p>
          <a:p>
            <a:pPr lvl="4" eaLnBrk="1" hangingPunct="1">
              <a:buFontTx/>
              <a:buNone/>
            </a:pPr>
            <a:r>
              <a:rPr lang="en-US" sz="1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 STATISTIC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133600"/>
            <a:ext cx="8229600" cy="4343400"/>
          </a:xfrm>
        </p:spPr>
        <p:txBody>
          <a:bodyPr/>
          <a:lstStyle/>
          <a:p>
            <a:pPr lvl="2" eaLnBrk="1" hangingPunct="1"/>
            <a:r>
              <a:rPr lang="en-US" sz="2000" smtClean="0"/>
              <a:t>When there is more within-group variance than between-group variance, we are essentially saying that there is more unexplained than explained variance</a:t>
            </a:r>
          </a:p>
          <a:p>
            <a:pPr lvl="2" eaLnBrk="1" hangingPunct="1">
              <a:buFontTx/>
              <a:buNone/>
            </a:pPr>
            <a:endParaRPr lang="en-US" sz="2000" smtClean="0"/>
          </a:p>
          <a:p>
            <a:pPr lvl="3" eaLnBrk="1" hangingPunct="1"/>
            <a:r>
              <a:rPr lang="en-US" sz="2000" smtClean="0"/>
              <a:t>In this situation, we always </a:t>
            </a:r>
            <a:r>
              <a:rPr lang="en-US" sz="2000" b="1" i="1" u="sng" smtClean="0"/>
              <a:t>fail</a:t>
            </a:r>
            <a:r>
              <a:rPr lang="en-US" sz="2000" smtClean="0"/>
              <a:t> to reject the null hypothesis </a:t>
            </a:r>
          </a:p>
          <a:p>
            <a:pPr lvl="3" eaLnBrk="1" hangingPunct="1"/>
            <a:endParaRPr lang="en-US" sz="2000" smtClean="0"/>
          </a:p>
          <a:p>
            <a:pPr lvl="3" eaLnBrk="1" hangingPunct="1"/>
            <a:r>
              <a:rPr lang="en-US" sz="2000" smtClean="0"/>
              <a:t>This is the reason the F(critical) table (Healey Appendix D) has no values &lt;1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SPSS EXAMPLE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229600" cy="2819400"/>
          </a:xfrm>
        </p:spPr>
        <p:txBody>
          <a:bodyPr/>
          <a:lstStyle/>
          <a:p>
            <a:pPr eaLnBrk="1" hangingPunct="1"/>
            <a:r>
              <a:rPr lang="en-US" sz="2800" smtClean="0"/>
              <a:t>Example:</a:t>
            </a:r>
          </a:p>
          <a:p>
            <a:pPr lvl="1" eaLnBrk="1" hangingPunct="1"/>
            <a:r>
              <a:rPr lang="en-US" sz="2400" smtClean="0"/>
              <a:t>1994 county-level data (N=295)</a:t>
            </a:r>
          </a:p>
          <a:p>
            <a:pPr lvl="2" eaLnBrk="1" hangingPunct="1"/>
            <a:r>
              <a:rPr lang="en-US" sz="2000" smtClean="0"/>
              <a:t>Sentencing outcomes (prison versus other [jail or noncustodial sanction]) for convicted felons</a:t>
            </a:r>
          </a:p>
          <a:p>
            <a:pPr lvl="3" eaLnBrk="1" hangingPunct="1"/>
            <a:r>
              <a:rPr lang="en-US" b="1" smtClean="0"/>
              <a:t>Breakdown of counties by region:</a:t>
            </a:r>
          </a:p>
        </p:txBody>
      </p:sp>
      <p:pic>
        <p:nvPicPr>
          <p:cNvPr id="389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3581400"/>
            <a:ext cx="7543800" cy="2667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t distribution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Unlike Z, the t distribution changes with sample size (technically, </a:t>
            </a:r>
            <a:r>
              <a:rPr lang="en-US" sz="3200" dirty="0" err="1" smtClean="0"/>
              <a:t>df</a:t>
            </a:r>
            <a:r>
              <a:rPr lang="en-US" sz="3200" dirty="0" smtClean="0"/>
              <a:t>)</a:t>
            </a:r>
          </a:p>
          <a:p>
            <a:pPr lvl="1" eaLnBrk="1" hangingPunct="1"/>
            <a:r>
              <a:rPr lang="en-US" sz="2800" dirty="0" smtClean="0"/>
              <a:t>As sample size increases, the t-distribution becomes more and more “normal”</a:t>
            </a:r>
          </a:p>
          <a:p>
            <a:pPr lvl="2" eaLnBrk="1" hangingPunct="1"/>
            <a:r>
              <a:rPr lang="en-US" sz="2400" dirty="0" smtClean="0"/>
              <a:t>At </a:t>
            </a:r>
            <a:r>
              <a:rPr lang="en-US" sz="2400" dirty="0" err="1" smtClean="0"/>
              <a:t>df</a:t>
            </a:r>
            <a:r>
              <a:rPr lang="en-US" sz="2400" dirty="0" smtClean="0"/>
              <a:t> = 120, </a:t>
            </a:r>
            <a:r>
              <a:rPr lang="en-US" sz="2400" dirty="0" err="1" smtClean="0"/>
              <a:t>t</a:t>
            </a:r>
            <a:r>
              <a:rPr lang="en-US" sz="2400" baseline="-25000" dirty="0" err="1" smtClean="0"/>
              <a:t>critical</a:t>
            </a:r>
            <a:r>
              <a:rPr lang="en-US" sz="2400" dirty="0" smtClean="0"/>
              <a:t> values are almost exactly the same as </a:t>
            </a:r>
            <a:r>
              <a:rPr lang="en-US" sz="2400" dirty="0" err="1" smtClean="0"/>
              <a:t>z</a:t>
            </a:r>
            <a:r>
              <a:rPr lang="en-US" sz="2400" baseline="-25000" dirty="0" err="1" smtClean="0"/>
              <a:t>critical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values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SPSS EXAMPLE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229600" cy="2209800"/>
          </a:xfrm>
        </p:spPr>
        <p:txBody>
          <a:bodyPr>
            <a:normAutofit lnSpcReduction="10000"/>
          </a:bodyPr>
          <a:lstStyle/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smtClean="0"/>
              <a:t>Question:  Is there a regional difference in the percentage of felons receiving a prison sentence? </a:t>
            </a:r>
          </a:p>
          <a:p>
            <a:pPr lvl="2" indent="-1828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sz="2000" dirty="0" smtClean="0"/>
              <a:t>(0 = none; 100 = all)</a:t>
            </a:r>
          </a:p>
          <a:p>
            <a:pPr lvl="2" indent="-1828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sz="2000" dirty="0" smtClean="0"/>
              <a:t>Null hypothesis (H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): </a:t>
            </a:r>
          </a:p>
          <a:p>
            <a:pPr marL="1188720" lvl="3" indent="-1828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"/>
              <a:buChar char=""/>
              <a:defRPr/>
            </a:pPr>
            <a:r>
              <a:rPr lang="en-US" dirty="0" smtClean="0"/>
              <a:t>There is no difference across regions in the mean percentage of felons receiving a prison sentence.</a:t>
            </a:r>
          </a:p>
          <a:p>
            <a:pPr lvl="2" indent="-18288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r>
              <a:rPr lang="en-US" sz="2000" dirty="0" smtClean="0"/>
              <a:t>Mean percents by region: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800" dirty="0" smtClean="0"/>
          </a:p>
        </p:txBody>
      </p:sp>
      <p:pic>
        <p:nvPicPr>
          <p:cNvPr id="3994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92313" y="3657600"/>
            <a:ext cx="5576887" cy="2971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5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SPSS EXAMPLE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229600" cy="3276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These results show that we can reject the null hypothesis that there is no regional difference among the 4 sample means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The differences between the samples are large enough to reject H</a:t>
            </a:r>
            <a:r>
              <a:rPr lang="en-US" sz="2000" baseline="-25000" smtClean="0"/>
              <a:t>o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The F statistic tells you there is almost 20 X more between group variance than within group variance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The number under “Sig.” is the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exact probability of obtaining this </a:t>
            </a:r>
          </a:p>
          <a:p>
            <a:pPr lvl="3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    F by chance</a:t>
            </a:r>
          </a:p>
        </p:txBody>
      </p:sp>
      <p:pic>
        <p:nvPicPr>
          <p:cNvPr id="4096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1538" y="4311650"/>
            <a:ext cx="4860925" cy="1441450"/>
          </a:xfrm>
          <a:noFill/>
        </p:spPr>
      </p:pic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241925" y="3849688"/>
            <a:ext cx="3109913" cy="485775"/>
          </a:xfrm>
          <a:prstGeom prst="rect">
            <a:avLst/>
          </a:prstGeom>
          <a:noFill/>
          <a:ln w="28575">
            <a:solidFill>
              <a:srgbClr val="00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Calibri" pitchFamily="34" charset="0"/>
              </a:rPr>
              <a:t>A.K.A. “VARIANCE”</a:t>
            </a: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5562600" y="4343400"/>
            <a:ext cx="990600" cy="838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ANOVA: Post hoc tests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1" eaLnBrk="1" hangingPunct="1"/>
            <a:r>
              <a:rPr lang="en-US" smtClean="0"/>
              <a:t>The ANOVA test is exploratory</a:t>
            </a:r>
          </a:p>
          <a:p>
            <a:pPr lvl="2" eaLnBrk="1" hangingPunct="1"/>
            <a:r>
              <a:rPr lang="en-US" smtClean="0"/>
              <a:t>ONLY tells you there are sig. differences between means, but not WHICH means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Post hoc (“after the fact”) </a:t>
            </a:r>
          </a:p>
          <a:p>
            <a:pPr lvl="2" eaLnBrk="1" hangingPunct="1"/>
            <a:r>
              <a:rPr lang="en-US" smtClean="0"/>
              <a:t>Use when F statistic is significant</a:t>
            </a:r>
          </a:p>
          <a:p>
            <a:pPr lvl="2" eaLnBrk="1" hangingPunct="1"/>
            <a:r>
              <a:rPr lang="en-US" smtClean="0"/>
              <a:t>Run in SPSS to determine which means (of the 3+) are significantly different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63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OUTPUT: POST HOC TEST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685800"/>
            <a:ext cx="8458200" cy="21336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mtClean="0"/>
              <a:t>This post hoc test shows that 5 of the 6 mean differences are statistically significant (at the alpha =.05 level)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smtClean="0"/>
              <a:t>(numbers with same colors highlight duplicate comparisons)</a:t>
            </a:r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000" smtClean="0"/>
          </a:p>
          <a:p>
            <a:pPr marL="640080" lvl="1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smtClean="0"/>
              <a:t>p value (info under in “Sig.” column) tells us whether the difference between a given pair of means is statistically significant</a:t>
            </a:r>
          </a:p>
        </p:txBody>
      </p:sp>
      <p:pic>
        <p:nvPicPr>
          <p:cNvPr id="4301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2819400"/>
            <a:ext cx="8153400" cy="426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ANOVA in SPSS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914400"/>
            <a:ext cx="8382000" cy="5791200"/>
          </a:xfrm>
        </p:spPr>
        <p:txBody>
          <a:bodyPr/>
          <a:lstStyle/>
          <a:p>
            <a:pPr lvl="1" eaLnBrk="1" hangingPunct="1"/>
            <a:r>
              <a:rPr lang="en-US" smtClean="0"/>
              <a:t>STEPS TO GET THE CORRECT OUTPUT…</a:t>
            </a:r>
          </a:p>
          <a:p>
            <a:pPr lvl="2" eaLnBrk="1" hangingPunct="1"/>
            <a:r>
              <a:rPr lang="en-US" smtClean="0"/>
              <a:t>ANALYZE </a:t>
            </a:r>
            <a:r>
              <a:rPr lang="en-US" smtClean="0">
                <a:sym typeface="Wingdings" pitchFamily="2" charset="2"/>
              </a:rPr>
              <a:t> COMPARE MEANS  ONE-WAY ANOVA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INSERT…</a:t>
            </a:r>
          </a:p>
          <a:p>
            <a:pPr lvl="3" eaLnBrk="1" hangingPunct="1"/>
            <a:r>
              <a:rPr lang="en-US" smtClean="0">
                <a:sym typeface="Wingdings" pitchFamily="2" charset="2"/>
              </a:rPr>
              <a:t>INDEPENDENT VARIABLE IN BOX LABELED “FACTOR:”</a:t>
            </a:r>
          </a:p>
          <a:p>
            <a:pPr lvl="3" eaLnBrk="1" hangingPunct="1"/>
            <a:r>
              <a:rPr lang="en-US" smtClean="0">
                <a:sym typeface="Wingdings" pitchFamily="2" charset="2"/>
              </a:rPr>
              <a:t>DEPENDENT VARIABLE IN THE BOX LABELED “DEPENDENT LIST:”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CLICK ON “POST HOC” AND CHOOSE “LSD”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CLICK ON “OPTIONS” AND CHOOSE “DESCRIPTIVE”</a:t>
            </a:r>
          </a:p>
          <a:p>
            <a:pPr lvl="2" eaLnBrk="1" hangingPunct="1"/>
            <a:r>
              <a:rPr lang="en-US" smtClean="0">
                <a:sym typeface="Wingdings" pitchFamily="2" charset="2"/>
              </a:rPr>
              <a:t>YOU CAN IGNORE THE LAST TABLE (HEADED “Homogenous Subsets”) THAT THIS PROCEDURE WILL GIVE YOU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 as a “test statistic”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All test statistics indicate how different our finding is from </a:t>
            </a:r>
            <a:r>
              <a:rPr lang="en-US" u="sng" dirty="0" smtClean="0"/>
              <a:t>what is expected under null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Mean differences under null hypothesis?  ZERO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t indicates how different our finding is from zero</a:t>
            </a:r>
          </a:p>
          <a:p>
            <a:pPr lvl="1" eaLnBrk="1" hangingPunct="1">
              <a:buNone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There is an exact probability associated with every value of a test statistic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One route is to find a “critical value” for a test statistic that is associated with stated alpha </a:t>
            </a:r>
          </a:p>
          <a:p>
            <a:pPr lvl="2" eaLnBrk="1" hangingPunct="1">
              <a:buFont typeface="Arial" charset="0"/>
              <a:buChar char="–"/>
            </a:pPr>
            <a:r>
              <a:rPr lang="en-US" dirty="0" smtClean="0"/>
              <a:t>What t value is associated with .05 or .01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 smtClean="0"/>
              <a:t>SPSS generates the </a:t>
            </a:r>
            <a:r>
              <a:rPr lang="en-US" u="sng" dirty="0" smtClean="0"/>
              <a:t>exact probability </a:t>
            </a:r>
            <a:r>
              <a:rPr lang="en-US" dirty="0" smtClean="0"/>
              <a:t>associated with any value of a test statistic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t-score is “meaningful”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Measure of difference in numerator (top half) of equation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Denominator = convert/standardize difference to “standard errors” rather than original metric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Imagine mean differences in “yearly income” versus differences in “# cars owned in lifetime”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/>
              <a:t>Very different metric, so cannot directly compare (e.g., a difference of “2” would have very different meaning)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 = the number of standard errors that separates means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One sample = </a:t>
            </a:r>
            <a:r>
              <a:rPr lang="en-US" dirty="0" smtClean="0">
                <a:cs typeface="Arial" charset="0"/>
              </a:rPr>
              <a:t>x versus µ</a:t>
            </a:r>
            <a:endParaRPr lang="en-US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Two sample 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males</a:t>
            </a:r>
            <a:r>
              <a:rPr lang="en-US" dirty="0" smtClean="0"/>
              <a:t>  vs.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females</a:t>
            </a:r>
            <a:r>
              <a:rPr lang="en-US" dirty="0" smtClean="0"/>
              <a:t>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971800" y="5638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95600" y="60198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91000" y="6019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t-testing in SPSS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Analyze </a:t>
            </a:r>
            <a:r>
              <a:rPr lang="en-US" smtClean="0">
                <a:sym typeface="Wingdings" pitchFamily="2" charset="2"/>
              </a:rPr>
              <a:t>compare means  independent samples t-test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>
                <a:sym typeface="Wingdings" pitchFamily="2" charset="2"/>
              </a:rPr>
              <a:t>Must define categories of IV (the dummy variable)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How were the categories numerically coded?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Output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>
                <a:sym typeface="Wingdings" pitchFamily="2" charset="2"/>
              </a:rPr>
              <a:t>Group Statistics = mean values 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>
                <a:sym typeface="Wingdings" pitchFamily="2" charset="2"/>
              </a:rPr>
              <a:t>Levine’s test 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Not real important, if significant, use t-value and sig value from “equal variances not assumed” row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>
                <a:sym typeface="Wingdings" pitchFamily="2" charset="2"/>
              </a:rPr>
              <a:t>t = “t</a:t>
            </a:r>
            <a:r>
              <a:rPr lang="en-US" baseline="-25000" smtClean="0">
                <a:sym typeface="Wingdings" pitchFamily="2" charset="2"/>
              </a:rPr>
              <a:t>obtained</a:t>
            </a:r>
            <a:r>
              <a:rPr lang="en-US" smtClean="0">
                <a:sym typeface="Wingdings" pitchFamily="2" charset="2"/>
              </a:rPr>
              <a:t>” 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mtClean="0">
                <a:sym typeface="Wingdings" pitchFamily="2" charset="2"/>
              </a:rPr>
              <a:t>no need to find “t-</a:t>
            </a:r>
            <a:r>
              <a:rPr lang="en-US" baseline="-25000" smtClean="0">
                <a:sym typeface="Wingdings" pitchFamily="2" charset="2"/>
              </a:rPr>
              <a:t>critical</a:t>
            </a:r>
            <a:r>
              <a:rPr lang="en-US" smtClean="0">
                <a:sym typeface="Wingdings" pitchFamily="2" charset="2"/>
              </a:rPr>
              <a:t>” as SPSS gives you “sig” or the exact probability of obtaining the t</a:t>
            </a:r>
            <a:r>
              <a:rPr lang="en-US" baseline="-25000" smtClean="0">
                <a:sym typeface="Wingdings" pitchFamily="2" charset="2"/>
              </a:rPr>
              <a:t>obtained </a:t>
            </a:r>
            <a:r>
              <a:rPr lang="en-US" smtClean="0">
                <a:sym typeface="Wingdings" pitchFamily="2" charset="2"/>
              </a:rPr>
              <a:t>under the null</a:t>
            </a:r>
          </a:p>
          <a:p>
            <a:pPr lvl="1" eaLnBrk="1" hangingPunct="1">
              <a:buFont typeface="Arial" charset="0"/>
              <a:buChar char="–"/>
            </a:pPr>
            <a:endParaRPr lang="en-US" smtClean="0">
              <a:sym typeface="Wingdings" pitchFamily="2" charset="2"/>
            </a:endParaRPr>
          </a:p>
          <a:p>
            <a:pPr eaLnBrk="1" hangingPunct="1"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2-Sample Hypothesis Testing in SPSS</a:t>
            </a:r>
            <a:endParaRPr lang="en-US" sz="4000" smtClean="0"/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8001000" cy="2362200"/>
          </a:xfrm>
        </p:spPr>
        <p:txBody>
          <a:bodyPr/>
          <a:lstStyle/>
          <a:p>
            <a:pPr eaLnBrk="1" hangingPunct="1"/>
            <a:r>
              <a:rPr lang="en-US" sz="2800" smtClean="0"/>
              <a:t>Independent Samples t Test Output:</a:t>
            </a:r>
          </a:p>
          <a:p>
            <a:pPr lvl="1" eaLnBrk="1" hangingPunct="1"/>
            <a:r>
              <a:rPr lang="en-US" sz="2400" smtClean="0"/>
              <a:t>Testing the H</a:t>
            </a:r>
            <a:r>
              <a:rPr lang="en-US" sz="2400" baseline="-25000" smtClean="0"/>
              <a:t>o</a:t>
            </a:r>
            <a:r>
              <a:rPr lang="en-US" sz="2400" smtClean="0"/>
              <a:t> that there is no difference in number the number of prior felonies in a sample of offenders who went through “drug court” as compared to a control group.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2"/>
          </p:nvPr>
        </p:nvGraphicFramePr>
        <p:xfrm>
          <a:off x="838200" y="3276600"/>
          <a:ext cx="7315200" cy="2988785"/>
        </p:xfrm>
        <a:graphic>
          <a:graphicData uri="http://schemas.openxmlformats.org/drawingml/2006/table">
            <a:tbl>
              <a:tblPr/>
              <a:tblGrid>
                <a:gridCol w="1995128"/>
                <a:gridCol w="921330"/>
                <a:gridCol w="830830"/>
                <a:gridCol w="1174084"/>
                <a:gridCol w="1196914"/>
                <a:gridCol w="1196914"/>
              </a:tblGrid>
              <a:tr h="656193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Group Statistics</a:t>
                      </a:r>
                      <a:endParaRPr lang="en-US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02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group status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b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Mean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Std. Deviation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Std. Error Mean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193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Prior Felonies 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control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165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3.95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5.374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418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561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drug court</a:t>
                      </a:r>
                      <a:endParaRPr lang="en-US" sz="20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2.71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3.197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.247</a:t>
                      </a:r>
                      <a:endParaRPr lang="en-US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4220" marR="14220" marT="14220" marB="142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Interpreting SPSS Output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153400" cy="1066800"/>
          </a:xfrm>
        </p:spPr>
        <p:txBody>
          <a:bodyPr/>
          <a:lstStyle/>
          <a:p>
            <a:pPr eaLnBrk="1" hangingPunct="1"/>
            <a:r>
              <a:rPr lang="en-US" smtClean="0"/>
              <a:t>Difference in mean # of prior felonies between those who went to drug court &amp; control group</a:t>
            </a:r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1828800" y="3352800"/>
            <a:ext cx="4495800" cy="2362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" y="3124200"/>
          <a:ext cx="8839200" cy="3061550"/>
        </p:xfrm>
        <a:graphic>
          <a:graphicData uri="http://schemas.openxmlformats.org/drawingml/2006/table">
            <a:tbl>
              <a:tblPr/>
              <a:tblGrid>
                <a:gridCol w="1143000"/>
                <a:gridCol w="1525437"/>
                <a:gridCol w="595768"/>
                <a:gridCol w="530952"/>
                <a:gridCol w="584047"/>
                <a:gridCol w="726196"/>
                <a:gridCol w="762000"/>
                <a:gridCol w="838200"/>
                <a:gridCol w="859316"/>
                <a:gridCol w="637142"/>
                <a:gridCol w="637142"/>
              </a:tblGrid>
              <a:tr h="171591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Independent Samples Test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Levene's Test for Equality of Variances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t-test for Equality of Means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95% Confidence Interval of the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df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 Difference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Error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Lower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Upper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87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Prior Felonies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assumed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29.035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2.557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0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not assumed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2.549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266.536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6200000" flipH="1">
            <a:off x="4305300" y="2933700"/>
            <a:ext cx="2667000" cy="121920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6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Interpreting SPSS Output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524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 statistic</a:t>
            </a:r>
            <a:r>
              <a:rPr lang="en-US" sz="2800" dirty="0" smtClean="0"/>
              <a:t>, with </a:t>
            </a:r>
            <a:r>
              <a:rPr lang="en-US" sz="2800" dirty="0" smtClean="0">
                <a:solidFill>
                  <a:schemeClr val="accent3"/>
                </a:solidFill>
              </a:rPr>
              <a:t>degrees of freedom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" y="2895600"/>
          <a:ext cx="8839200" cy="3061550"/>
        </p:xfrm>
        <a:graphic>
          <a:graphicData uri="http://schemas.openxmlformats.org/drawingml/2006/table">
            <a:tbl>
              <a:tblPr/>
              <a:tblGrid>
                <a:gridCol w="1143000"/>
                <a:gridCol w="1525437"/>
                <a:gridCol w="595768"/>
                <a:gridCol w="530952"/>
                <a:gridCol w="584047"/>
                <a:gridCol w="726196"/>
                <a:gridCol w="762000"/>
                <a:gridCol w="838200"/>
                <a:gridCol w="859316"/>
                <a:gridCol w="637142"/>
                <a:gridCol w="637142"/>
              </a:tblGrid>
              <a:tr h="76200">
                <a:tc gridSpan="11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Independent Samples Test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Levene's Test for Equality of Variances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t-test for Equality of Means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5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95% Confidence Interval of the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0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df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Sig. (2-tailed)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Mean Difference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Std. Error Difference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Lower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Upper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60587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Prior Felonies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assumed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29.035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.000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2.557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330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.485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2.192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60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Equal variances not assumed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2.549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266.536</a:t>
                      </a:r>
                      <a:endParaRPr lang="en-US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.011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1.239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.486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.282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2.196</a:t>
                      </a:r>
                      <a:endParaRPr lang="en-US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3547" marR="13547" marT="13547" marB="1354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16200000" flipH="1">
            <a:off x="1638300" y="2247900"/>
            <a:ext cx="2667000" cy="2438400"/>
          </a:xfrm>
          <a:prstGeom prst="straightConnector1">
            <a:avLst/>
          </a:prstGeom>
          <a:ln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H="1">
            <a:off x="3390900" y="3238500"/>
            <a:ext cx="2667000" cy="304800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5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420</TotalTime>
  <Words>1985</Words>
  <Application>Microsoft Office PowerPoint</Application>
  <PresentationFormat>On-screen Show (4:3)</PresentationFormat>
  <Paragraphs>360</Paragraphs>
  <Slides>34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Oriel</vt:lpstr>
      <vt:lpstr>Review of T-tests</vt:lpstr>
      <vt:lpstr>T-Tests</vt:lpstr>
      <vt:lpstr>The t distribution </vt:lpstr>
      <vt:lpstr>t as a “test statistic”</vt:lpstr>
      <vt:lpstr>t-score is “meaningful” </vt:lpstr>
      <vt:lpstr>t-testing in SPSS</vt:lpstr>
      <vt:lpstr>2-Sample Hypothesis Testing in SPSS</vt:lpstr>
      <vt:lpstr>Interpreting SPSS Output</vt:lpstr>
      <vt:lpstr>Interpreting SPSS Output</vt:lpstr>
      <vt:lpstr>Interpreting SPSS Output</vt:lpstr>
      <vt:lpstr>Significance (“sig”) value &amp; Probability</vt:lpstr>
      <vt:lpstr>SPSS and 1-tail / 2-tail</vt:lpstr>
      <vt:lpstr>Factors in the Probability of Rejecting H0  For T-tests</vt:lpstr>
      <vt:lpstr>SPSS EXAMPLE </vt:lpstr>
      <vt:lpstr>Analysis of Variance</vt:lpstr>
      <vt:lpstr>ANOVA = F-TEST</vt:lpstr>
      <vt:lpstr>ANOVA</vt:lpstr>
      <vt:lpstr>Hypothesis testing with ANOVA:</vt:lpstr>
      <vt:lpstr>Terminology Check </vt:lpstr>
      <vt:lpstr>The F Ratio</vt:lpstr>
      <vt:lpstr>Example: Between-Group vs. Within-Group Variance</vt:lpstr>
      <vt:lpstr>ANOVA</vt:lpstr>
      <vt:lpstr># of New Offenses: Demo of Between &amp; Within Group Variance</vt:lpstr>
      <vt:lpstr># of New Offenses: Demo of Between &amp; Within Group Variance</vt:lpstr>
      <vt:lpstr># of New Offenses: Demo of Between &amp; Within Group Variance</vt:lpstr>
      <vt:lpstr># of New Offenses: What would less “Within group variation” look like? </vt:lpstr>
      <vt:lpstr>ANOVA</vt:lpstr>
      <vt:lpstr>F STATISTIC</vt:lpstr>
      <vt:lpstr>SPSS EXAMPLE</vt:lpstr>
      <vt:lpstr>SPSS EXAMPLE</vt:lpstr>
      <vt:lpstr>SPSS EXAMPLE</vt:lpstr>
      <vt:lpstr>ANOVA: Post hoc tests</vt:lpstr>
      <vt:lpstr>OUTPUT: POST HOC TEST</vt:lpstr>
      <vt:lpstr>ANOVA in SPSS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 Maahs</dc:creator>
  <cp:lastModifiedBy>Jeffrey R Maahs</cp:lastModifiedBy>
  <cp:revision>36</cp:revision>
  <dcterms:created xsi:type="dcterms:W3CDTF">2009-03-06T18:26:00Z</dcterms:created>
  <dcterms:modified xsi:type="dcterms:W3CDTF">2012-03-19T15:26:17Z</dcterms:modified>
</cp:coreProperties>
</file>